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47DC0-F47C-DED8-8B7D-417A00819438}" v="462" dt="2023-03-07T20:00:11.039"/>
    <p1510:client id="{459016D6-D87A-A04B-F2A8-32B1A7693A9C}" v="17" dt="2023-03-07T22:50:05.556"/>
    <p1510:client id="{9A0A9C5D-A61C-4BF8-D5FA-5B895382A277}" v="333" dt="2023-03-07T20:39:16.620"/>
    <p1510:client id="{BBD547C8-C19B-7997-FC72-8D6028E75D45}" v="268" dt="2023-03-07T18:44:30.996"/>
    <p1510:client id="{D0BAA520-14AD-41E4-A936-AF3CED4F3766}" v="1" dt="2023-03-07T15:14:45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10.03.2023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B203BE2-DA8E-472E-AA77-06222205844F}"/>
              </a:ext>
            </a:extLst>
          </p:cNvPr>
          <p:cNvSpPr txBox="1"/>
          <p:nvPr/>
        </p:nvSpPr>
        <p:spPr>
          <a:xfrm>
            <a:off x="539447" y="309638"/>
            <a:ext cx="9577007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Calibri"/>
                <a:ea typeface="+mn-lt"/>
                <a:cs typeface="Calibri"/>
              </a:rPr>
              <a:t>Prof. esp. </a:t>
            </a:r>
            <a:r>
              <a:rPr lang="en-US" sz="4800" b="1" err="1">
                <a:latin typeface="Calibri"/>
                <a:ea typeface="+mn-lt"/>
                <a:cs typeface="Calibri"/>
              </a:rPr>
              <a:t>Thalles</a:t>
            </a:r>
            <a:r>
              <a:rPr lang="en-US" sz="4800" b="1">
                <a:latin typeface="Calibri"/>
                <a:ea typeface="+mn-lt"/>
                <a:cs typeface="Calibri"/>
              </a:rPr>
              <a:t> Canela</a:t>
            </a:r>
            <a:endParaRPr lang="en-US" sz="2400">
              <a:latin typeface="Calibri"/>
              <a:ea typeface="+mn-lt"/>
              <a:cs typeface="Calibri"/>
            </a:endParaRPr>
          </a:p>
          <a:p>
            <a:r>
              <a:rPr lang="en-US" sz="1600" b="1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p</a:t>
            </a:r>
          </a:p>
          <a:p>
            <a:pPr marL="342900" indent="-342900">
              <a:buFont typeface="Arial"/>
              <a:buChar char="•"/>
            </a:pPr>
            <a:r>
              <a:rPr lang="en-US" sz="2400" b="1" err="1">
                <a:latin typeface="Calibri"/>
                <a:ea typeface="+mn-lt"/>
                <a:cs typeface="Calibri"/>
              </a:rPr>
              <a:t>Graduado</a:t>
            </a:r>
            <a:r>
              <a:rPr lang="en-US" sz="2400" b="1">
                <a:latin typeface="Calibri"/>
                <a:ea typeface="+mn-lt"/>
                <a:cs typeface="Calibri"/>
              </a:rPr>
              <a:t>: </a:t>
            </a:r>
            <a:r>
              <a:rPr lang="en-US" sz="2400">
                <a:latin typeface="Calibri"/>
                <a:ea typeface="+mn-lt"/>
                <a:cs typeface="Calibri"/>
              </a:rPr>
              <a:t>Sistemas de </a:t>
            </a:r>
            <a:r>
              <a:rPr lang="en-US" sz="2400" err="1">
                <a:latin typeface="Calibri"/>
                <a:ea typeface="+mn-lt"/>
                <a:cs typeface="Calibri"/>
              </a:rPr>
              <a:t>Informação</a:t>
            </a:r>
            <a:r>
              <a:rPr lang="en-US" sz="2400">
                <a:latin typeface="Calibri"/>
                <a:ea typeface="+mn-lt"/>
                <a:cs typeface="Calibri"/>
              </a:rPr>
              <a:t> - Wyden </a:t>
            </a:r>
            <a:r>
              <a:rPr lang="en-US" sz="2400" err="1">
                <a:latin typeface="Calibri"/>
                <a:ea typeface="+mn-lt"/>
                <a:cs typeface="Calibri"/>
              </a:rPr>
              <a:t>Facimp</a:t>
            </a:r>
            <a:endParaRPr lang="en-US" sz="2400" b="1">
              <a:latin typeface="Calibri"/>
              <a:ea typeface="+mn-l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latin typeface="Calibri"/>
                <a:ea typeface="+mn-lt"/>
                <a:cs typeface="Calibri"/>
              </a:rPr>
              <a:t>Pós-</a:t>
            </a:r>
            <a:r>
              <a:rPr lang="en-US" sz="2400" b="1" err="1">
                <a:latin typeface="Calibri"/>
                <a:ea typeface="+mn-lt"/>
                <a:cs typeface="Calibri"/>
              </a:rPr>
              <a:t>graduado</a:t>
            </a:r>
            <a:r>
              <a:rPr lang="en-US" sz="2400" b="1">
                <a:latin typeface="Calibri"/>
                <a:ea typeface="+mn-lt"/>
                <a:cs typeface="Calibri"/>
              </a:rPr>
              <a:t>: </a:t>
            </a:r>
            <a:r>
              <a:rPr lang="en-US" sz="2400">
                <a:latin typeface="Calibri"/>
                <a:ea typeface="+mn-lt"/>
                <a:cs typeface="Calibri"/>
              </a:rPr>
              <a:t>Segurança </a:t>
            </a:r>
            <a:r>
              <a:rPr lang="en-US" sz="2400" err="1">
                <a:latin typeface="Calibri"/>
                <a:ea typeface="+mn-lt"/>
                <a:cs typeface="Calibri"/>
              </a:rPr>
              <a:t>em</a:t>
            </a:r>
            <a:r>
              <a:rPr lang="en-US" sz="2400">
                <a:latin typeface="Calibri"/>
                <a:ea typeface="+mn-lt"/>
                <a:cs typeface="Calibri"/>
              </a:rPr>
              <a:t> redes de </a:t>
            </a:r>
            <a:r>
              <a:rPr lang="en-US" sz="2400" err="1">
                <a:latin typeface="Calibri"/>
                <a:ea typeface="+mn-lt"/>
                <a:cs typeface="Calibri"/>
              </a:rPr>
              <a:t>computadores</a:t>
            </a:r>
            <a:r>
              <a:rPr lang="en-US" sz="2400">
                <a:latin typeface="Calibri"/>
                <a:ea typeface="+mn-lt"/>
                <a:cs typeface="Calibri"/>
              </a:rPr>
              <a:t> - Wyden </a:t>
            </a:r>
            <a:r>
              <a:rPr lang="en-US" sz="2400" err="1">
                <a:latin typeface="Calibri"/>
                <a:ea typeface="+mn-lt"/>
                <a:cs typeface="Calibri"/>
              </a:rPr>
              <a:t>Facimp</a:t>
            </a:r>
            <a:endParaRPr lang="en-US" sz="2400" b="1" err="1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Calibri"/>
              <a:ea typeface="+mn-l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accent1"/>
                </a:solidFill>
                <a:latin typeface="Calibri"/>
                <a:ea typeface="+mn-lt"/>
                <a:cs typeface="Calibri"/>
              </a:rPr>
              <a:t>Professor (</a:t>
            </a:r>
            <a:r>
              <a:rPr lang="en-US" sz="2400" b="1" err="1">
                <a:solidFill>
                  <a:schemeClr val="accent1"/>
                </a:solidFill>
                <a:latin typeface="Calibri"/>
                <a:ea typeface="+mn-lt"/>
                <a:cs typeface="Calibri"/>
              </a:rPr>
              <a:t>contratado</a:t>
            </a:r>
            <a:r>
              <a:rPr lang="en-US" sz="2400" b="1">
                <a:solidFill>
                  <a:schemeClr val="accent1"/>
                </a:solidFill>
                <a:latin typeface="Calibri"/>
                <a:ea typeface="+mn-lt"/>
                <a:cs typeface="Calibri"/>
              </a:rPr>
              <a:t>):</a:t>
            </a: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accent1"/>
                </a:solidFill>
                <a:latin typeface="Calibri"/>
                <a:ea typeface="+mn-lt"/>
                <a:cs typeface="Calibri"/>
              </a:rPr>
              <a:t>Pós-</a:t>
            </a:r>
            <a:r>
              <a:rPr lang="en-US" sz="2400" b="1" err="1">
                <a:solidFill>
                  <a:schemeClr val="accent1"/>
                </a:solidFill>
                <a:latin typeface="Calibri"/>
                <a:ea typeface="+mn-lt"/>
                <a:cs typeface="Calibri"/>
              </a:rPr>
              <a:t>graduação</a:t>
            </a:r>
            <a:r>
              <a:rPr lang="en-US" sz="2400" b="1">
                <a:solidFill>
                  <a:schemeClr val="accent1"/>
                </a:solidFill>
                <a:latin typeface="Calibri"/>
                <a:ea typeface="+mn-lt"/>
                <a:cs typeface="Calibri"/>
              </a:rPr>
              <a:t>:</a:t>
            </a:r>
            <a:r>
              <a:rPr lang="en-US" sz="2400">
                <a:solidFill>
                  <a:schemeClr val="accent1"/>
                </a:solidFill>
                <a:latin typeface="Calibri"/>
                <a:ea typeface="+mn-lt"/>
                <a:cs typeface="Calibri"/>
              </a:rPr>
              <a:t> </a:t>
            </a:r>
            <a:r>
              <a:rPr lang="en-US" sz="2400">
                <a:solidFill>
                  <a:schemeClr val="accent1"/>
                </a:solidFill>
                <a:ea typeface="+mn-lt"/>
                <a:cs typeface="+mn-lt"/>
              </a:rPr>
              <a:t>Segurança </a:t>
            </a:r>
            <a:r>
              <a:rPr lang="en-US" sz="2400" err="1">
                <a:solidFill>
                  <a:schemeClr val="accent1"/>
                </a:solidFill>
                <a:ea typeface="+mn-lt"/>
                <a:cs typeface="+mn-lt"/>
              </a:rPr>
              <a:t>em</a:t>
            </a:r>
            <a:r>
              <a:rPr lang="en-US" sz="2400">
                <a:solidFill>
                  <a:schemeClr val="accent1"/>
                </a:solidFill>
                <a:ea typeface="+mn-lt"/>
                <a:cs typeface="+mn-lt"/>
              </a:rPr>
              <a:t> redes de </a:t>
            </a:r>
            <a:r>
              <a:rPr lang="en-US" sz="2400" err="1">
                <a:solidFill>
                  <a:schemeClr val="accent1"/>
                </a:solidFill>
                <a:ea typeface="+mn-lt"/>
                <a:cs typeface="+mn-lt"/>
              </a:rPr>
              <a:t>computadores</a:t>
            </a:r>
            <a:r>
              <a:rPr lang="en-US" sz="2400">
                <a:solidFill>
                  <a:schemeClr val="accent1"/>
                </a:solidFill>
                <a:ea typeface="+mn-lt"/>
                <a:cs typeface="+mn-lt"/>
              </a:rPr>
              <a:t> - Wyden </a:t>
            </a:r>
            <a:r>
              <a:rPr lang="en-US" sz="2400" err="1">
                <a:solidFill>
                  <a:schemeClr val="accent1"/>
                </a:solidFill>
                <a:ea typeface="+mn-lt"/>
                <a:cs typeface="+mn-lt"/>
              </a:rPr>
              <a:t>Facimp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b="1">
                <a:solidFill>
                  <a:schemeClr val="accent2"/>
                </a:solidFill>
                <a:ea typeface="+mn-lt"/>
                <a:cs typeface="+mn-lt"/>
              </a:rPr>
              <a:t>Professor (</a:t>
            </a:r>
            <a:r>
              <a:rPr lang="en-US" sz="2400" b="1" err="1">
                <a:solidFill>
                  <a:schemeClr val="accent2"/>
                </a:solidFill>
                <a:ea typeface="+mn-lt"/>
                <a:cs typeface="+mn-lt"/>
              </a:rPr>
              <a:t>Efetivado</a:t>
            </a:r>
            <a:r>
              <a:rPr lang="en-US" sz="2400" b="1">
                <a:solidFill>
                  <a:schemeClr val="accent2"/>
                </a:solidFill>
                <a:ea typeface="+mn-lt"/>
                <a:cs typeface="+mn-lt"/>
              </a:rPr>
              <a:t>):</a:t>
            </a:r>
            <a:endParaRPr lang="en-US" b="1">
              <a:solidFill>
                <a:schemeClr val="accent2"/>
              </a:solidFill>
              <a:ea typeface="Calibri"/>
              <a:cs typeface="Calibri" panose="020F0502020204030204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b="1" err="1">
                <a:solidFill>
                  <a:schemeClr val="accent2"/>
                </a:solidFill>
                <a:latin typeface="Calibri"/>
                <a:ea typeface="+mn-lt"/>
                <a:cs typeface="Calibri"/>
              </a:rPr>
              <a:t>Graduação</a:t>
            </a:r>
            <a:r>
              <a:rPr lang="en-US" sz="2400" b="1">
                <a:solidFill>
                  <a:schemeClr val="accent2"/>
                </a:solidFill>
                <a:latin typeface="Calibri"/>
                <a:ea typeface="+mn-lt"/>
                <a:cs typeface="Calibri"/>
              </a:rPr>
              <a:t>:</a:t>
            </a:r>
            <a:r>
              <a:rPr lang="en-US" sz="2400">
                <a:solidFill>
                  <a:schemeClr val="accent2"/>
                </a:solidFill>
                <a:latin typeface="Calibri"/>
                <a:ea typeface="+mn-lt"/>
                <a:cs typeface="Calibri"/>
              </a:rPr>
              <a:t> Todo </a:t>
            </a:r>
            <a:r>
              <a:rPr lang="en-US" sz="2400" err="1">
                <a:solidFill>
                  <a:schemeClr val="accent2"/>
                </a:solidFill>
                <a:latin typeface="Calibri"/>
                <a:ea typeface="+mn-lt"/>
                <a:cs typeface="Calibri"/>
              </a:rPr>
              <a:t>núcleo</a:t>
            </a:r>
            <a:r>
              <a:rPr lang="en-US" sz="2400">
                <a:solidFill>
                  <a:schemeClr val="accent2"/>
                </a:solidFill>
                <a:latin typeface="Calibri"/>
                <a:ea typeface="+mn-lt"/>
                <a:cs typeface="Calibri"/>
              </a:rPr>
              <a:t> de T.I. - Wyden </a:t>
            </a:r>
            <a:r>
              <a:rPr lang="en-US" sz="2400" err="1">
                <a:solidFill>
                  <a:schemeClr val="accent2"/>
                </a:solidFill>
                <a:latin typeface="Calibri"/>
                <a:ea typeface="+mn-lt"/>
                <a:cs typeface="Calibri"/>
              </a:rPr>
              <a:t>Facimp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b="1">
                <a:solidFill>
                  <a:schemeClr val="accent6"/>
                </a:solidFill>
                <a:ea typeface="+mn-lt"/>
                <a:cs typeface="+mn-lt"/>
              </a:rPr>
              <a:t>Tech Lead </a:t>
            </a:r>
            <a:r>
              <a:rPr lang="en-US" sz="2400" b="1" err="1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2400" b="1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err="1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Motoca</a:t>
            </a:r>
            <a:r>
              <a:rPr lang="en-US" sz="2400" b="1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 Systems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Calibri"/>
              <a:cs typeface="Calibri"/>
            </a:endParaRPr>
          </a:p>
          <a:p>
            <a:r>
              <a:rPr lang="en-US" sz="1400" b="1">
                <a:latin typeface="Calibri"/>
                <a:cs typeface="Calibri"/>
              </a:rPr>
              <a:t>Redes </a:t>
            </a:r>
            <a:r>
              <a:rPr lang="en-US" sz="1400" b="1" err="1">
                <a:latin typeface="Calibri"/>
                <a:cs typeface="Calibri"/>
              </a:rPr>
              <a:t>sociais</a:t>
            </a:r>
            <a:r>
              <a:rPr lang="en-US" sz="1400" b="1">
                <a:latin typeface="Calibri"/>
                <a:cs typeface="Calibri"/>
              </a:rPr>
              <a:t>:</a:t>
            </a:r>
            <a:endParaRPr lang="en-US" sz="200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err="1">
                <a:latin typeface="Calibri"/>
                <a:cs typeface="Calibri"/>
              </a:rPr>
              <a:t>Linkedin</a:t>
            </a:r>
            <a:r>
              <a:rPr lang="en-US" sz="1400" b="1">
                <a:latin typeface="Calibri"/>
                <a:cs typeface="Calibri"/>
              </a:rPr>
              <a:t>: </a:t>
            </a:r>
            <a:r>
              <a:rPr lang="en-US" sz="1400">
                <a:latin typeface="Calibri"/>
                <a:cs typeface="Calibri"/>
              </a:rPr>
              <a:t>https://www.linkedin.com/in/thalles-canela/ 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Calibri"/>
                <a:cs typeface="Calibri"/>
              </a:rPr>
              <a:t>YouTube: </a:t>
            </a:r>
            <a:r>
              <a:rPr lang="en-US" sz="1400">
                <a:latin typeface="Calibri"/>
                <a:cs typeface="Calibri"/>
              </a:rPr>
              <a:t>https://www.youtube.com/aXR6CyberSecurity 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Calibri"/>
                <a:cs typeface="Calibri"/>
              </a:rPr>
              <a:t>Facebook: </a:t>
            </a:r>
            <a:r>
              <a:rPr lang="en-US" sz="1400">
                <a:latin typeface="Calibri"/>
                <a:cs typeface="Calibri"/>
              </a:rPr>
              <a:t>https://www.facebook.com/axr6PenTest 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Calibri"/>
                <a:cs typeface="Calibri"/>
              </a:rPr>
              <a:t>Instagram: </a:t>
            </a:r>
            <a:r>
              <a:rPr lang="en-US" sz="1400">
                <a:latin typeface="Calibri"/>
                <a:cs typeface="Calibri"/>
              </a:rPr>
              <a:t>https://www.instagram.com/thalles_canela</a:t>
            </a:r>
          </a:p>
          <a:p>
            <a:pPr marL="285750" indent="-285750">
              <a:buFont typeface="Arial"/>
              <a:buChar char="•"/>
            </a:pPr>
            <a:r>
              <a:rPr lang="en-US" sz="1400" b="1" err="1">
                <a:latin typeface="Calibri"/>
                <a:cs typeface="Calibri"/>
              </a:rPr>
              <a:t>Github</a:t>
            </a:r>
            <a:r>
              <a:rPr lang="en-US" sz="1400" b="1">
                <a:latin typeface="Calibri"/>
                <a:cs typeface="Calibri"/>
              </a:rPr>
              <a:t>: </a:t>
            </a:r>
            <a:r>
              <a:rPr lang="en-US" sz="1400">
                <a:latin typeface="Calibri"/>
                <a:cs typeface="Calibri"/>
              </a:rPr>
              <a:t>https://github.com/ThallesCanela </a:t>
            </a:r>
          </a:p>
          <a:p>
            <a:pPr marL="285750" indent="-285750">
              <a:buFont typeface="Arial"/>
              <a:buChar char="•"/>
            </a:pPr>
            <a:r>
              <a:rPr lang="en-US" sz="1400" b="1" err="1">
                <a:latin typeface="Calibri"/>
                <a:cs typeface="Calibri"/>
              </a:rPr>
              <a:t>Github</a:t>
            </a:r>
            <a:r>
              <a:rPr lang="en-US" sz="1400" b="1">
                <a:latin typeface="Calibri"/>
                <a:cs typeface="Calibri"/>
              </a:rPr>
              <a:t>: </a:t>
            </a:r>
            <a:r>
              <a:rPr lang="en-US" sz="1400">
                <a:latin typeface="Calibri"/>
                <a:cs typeface="Calibri"/>
              </a:rPr>
              <a:t>https://github.com/aXR6 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Calibri"/>
                <a:cs typeface="Calibri"/>
              </a:rPr>
              <a:t>Twitter: </a:t>
            </a:r>
            <a:r>
              <a:rPr lang="en-US" sz="1400">
                <a:latin typeface="Calibri"/>
                <a:cs typeface="Calibri"/>
              </a:rPr>
              <a:t>https://twitter.com/Axr6S</a:t>
            </a:r>
            <a:endParaRPr lang="en-US" sz="110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127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A71BB-A019-B268-5D82-B327A422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ea typeface="+mj-lt"/>
                <a:cs typeface="+mj-lt"/>
              </a:rPr>
              <a:t>Objetivos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C07392-14C0-064F-F43E-79B6FAA2B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BR">
                <a:ea typeface="+mn-lt"/>
                <a:cs typeface="+mn-lt"/>
              </a:rPr>
              <a:t>Conhecer os grandes domínios de aplicações e suas características</a:t>
            </a:r>
            <a:endParaRPr lang="pt-BR"/>
          </a:p>
          <a:p>
            <a:pPr algn="just"/>
            <a:r>
              <a:rPr lang="pt-BR">
                <a:ea typeface="+mn-lt"/>
                <a:cs typeface="+mn-lt"/>
              </a:rPr>
              <a:t>Compreender os fatores que influenciam a arquitetura das linguagens e os principais paradigmas</a:t>
            </a:r>
            <a:endParaRPr lang="pt-BR"/>
          </a:p>
          <a:p>
            <a:pPr algn="just"/>
            <a:r>
              <a:rPr lang="pt-BR">
                <a:ea typeface="+mn-lt"/>
                <a:cs typeface="+mn-lt"/>
              </a:rPr>
              <a:t>Conhecer os critérios para escolha de linguagens</a:t>
            </a:r>
            <a:endParaRPr lang="pt-BR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31B3FB2-98F2-F4F9-460B-9669CC78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249" y="3968098"/>
            <a:ext cx="2743200" cy="288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6B9A3-35C2-2783-7039-5C6AAE21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EVOLUÇÃO DAS LINGUAGENS: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9959F6-90C8-01F6-9456-39224B37B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Calibri"/>
                <a:cs typeface="Calibri"/>
              </a:rPr>
              <a:t>Por Quê?</a:t>
            </a:r>
          </a:p>
        </p:txBody>
      </p:sp>
    </p:spTree>
    <p:extLst>
      <p:ext uri="{BB962C8B-B14F-4D97-AF65-F5344CB8AC3E}">
        <p14:creationId xmlns:p14="http://schemas.microsoft.com/office/powerpoint/2010/main" val="373524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04FD8-C1CE-52BB-A401-CA9406B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ea typeface="+mj-lt"/>
                <a:cs typeface="+mj-lt"/>
              </a:rPr>
              <a:t>Linha do Tempo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513A8-C113-1F84-1E68-336B34DAA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Evolução das Linguagens</a:t>
            </a:r>
            <a:endParaRPr lang="pt-BR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pt-BR">
                <a:ea typeface="+mn-lt"/>
                <a:cs typeface="+mn-lt"/>
              </a:rPr>
              <a:t>Início LM &amp; </a:t>
            </a:r>
            <a:r>
              <a:rPr lang="pt-BR" err="1">
                <a:ea typeface="+mn-lt"/>
                <a:cs typeface="+mn-lt"/>
              </a:rPr>
              <a:t>Assebly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>
                <a:ea typeface="+mn-lt"/>
                <a:cs typeface="+mn-lt"/>
              </a:rPr>
              <a:t>195x/6x: FORTRAN, ALGOL 60, COBOL, </a:t>
            </a:r>
            <a:r>
              <a:rPr lang="pt-BR" err="1">
                <a:ea typeface="+mn-lt"/>
                <a:cs typeface="+mn-lt"/>
              </a:rPr>
              <a:t>Lisp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>
                <a:ea typeface="+mn-lt"/>
                <a:cs typeface="+mn-lt"/>
              </a:rPr>
              <a:t>197x: Pascal, </a:t>
            </a:r>
            <a:r>
              <a:rPr lang="pt-BR" err="1">
                <a:ea typeface="+mn-lt"/>
                <a:cs typeface="+mn-lt"/>
              </a:rPr>
              <a:t>Smalltalk</a:t>
            </a:r>
            <a:r>
              <a:rPr lang="pt-BR">
                <a:ea typeface="+mn-lt"/>
                <a:cs typeface="+mn-lt"/>
              </a:rPr>
              <a:t>, C, BASIC, Prolog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>
                <a:ea typeface="+mn-lt"/>
                <a:cs typeface="+mn-lt"/>
              </a:rPr>
              <a:t>198x: C++, </a:t>
            </a:r>
            <a:r>
              <a:rPr lang="pt-BR" err="1">
                <a:ea typeface="+mn-lt"/>
                <a:cs typeface="+mn-lt"/>
              </a:rPr>
              <a:t>Object</a:t>
            </a:r>
            <a:r>
              <a:rPr lang="pt-BR">
                <a:ea typeface="+mn-lt"/>
                <a:cs typeface="+mn-lt"/>
              </a:rPr>
              <a:t> Pascal, </a:t>
            </a:r>
            <a:r>
              <a:rPr lang="pt-BR" err="1">
                <a:ea typeface="+mn-lt"/>
                <a:cs typeface="+mn-lt"/>
              </a:rPr>
              <a:t>Objective</a:t>
            </a:r>
            <a:r>
              <a:rPr lang="pt-BR">
                <a:ea typeface="+mn-lt"/>
                <a:cs typeface="+mn-lt"/>
              </a:rPr>
              <a:t> C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>
                <a:ea typeface="+mn-lt"/>
                <a:cs typeface="+mn-lt"/>
              </a:rPr>
              <a:t>1991: </a:t>
            </a:r>
            <a:r>
              <a:rPr lang="pt-BR" err="1">
                <a:ea typeface="+mn-lt"/>
                <a:cs typeface="+mn-lt"/>
              </a:rPr>
              <a:t>VisualBASIC</a:t>
            </a:r>
            <a:r>
              <a:rPr lang="pt-BR">
                <a:ea typeface="+mn-lt"/>
                <a:cs typeface="+mn-lt"/>
              </a:rPr>
              <a:t>, Oak, Python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>
                <a:ea typeface="+mn-lt"/>
                <a:cs typeface="+mn-lt"/>
              </a:rPr>
              <a:t>1995: PHP, Ruby, Java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>
                <a:ea typeface="+mn-lt"/>
                <a:cs typeface="+mn-lt"/>
              </a:rPr>
              <a:t>2001: C#</a:t>
            </a:r>
            <a:endParaRPr lang="pt-BR">
              <a:ea typeface="Calibri"/>
              <a:cs typeface="Calibri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1A66094-165D-63C2-16EE-17B80C64BB91}"/>
              </a:ext>
            </a:extLst>
          </p:cNvPr>
          <p:cNvSpPr txBox="1">
            <a:spLocks/>
          </p:cNvSpPr>
          <p:nvPr/>
        </p:nvSpPr>
        <p:spPr>
          <a:xfrm>
            <a:off x="832449" y="5161412"/>
            <a:ext cx="2306129" cy="1023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rgbClr val="FF0000"/>
                </a:solidFill>
                <a:ea typeface="+mj-lt"/>
                <a:cs typeface="+mj-lt"/>
              </a:rPr>
              <a:t>Por quê?</a:t>
            </a:r>
            <a:endParaRPr lang="pt-B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52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C57BE-C026-55BB-FF56-60A4B1B6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FF0000"/>
                </a:solidFill>
                <a:ea typeface="Calibri Light"/>
                <a:cs typeface="Calibri Light"/>
              </a:rPr>
              <a:t>Observe...</a:t>
            </a:r>
            <a:endParaRPr lang="pt-BR" b="1">
              <a:solidFill>
                <a:srgbClr val="FF0000"/>
              </a:solidFill>
            </a:endParaRPr>
          </a:p>
        </p:txBody>
      </p:sp>
      <p:pic>
        <p:nvPicPr>
          <p:cNvPr id="4" name="Imagem 4" descr="Interface gráfica do usuário, Gráfico, Histograma&#10;&#10;Descrição gerada automaticamente">
            <a:extLst>
              <a:ext uri="{FF2B5EF4-FFF2-40B4-BE49-F238E27FC236}">
                <a16:creationId xmlns:a16="http://schemas.microsoft.com/office/drawing/2014/main" id="{21A0B7C2-4B59-ADA5-E514-4805D5B9C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119" y="1451814"/>
            <a:ext cx="8278138" cy="5113338"/>
          </a:xfrm>
        </p:spPr>
      </p:pic>
    </p:spTree>
    <p:extLst>
      <p:ext uri="{BB962C8B-B14F-4D97-AF65-F5344CB8AC3E}">
        <p14:creationId xmlns:p14="http://schemas.microsoft.com/office/powerpoint/2010/main" val="255504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1D33C-F785-D059-91CF-F718A2DB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FF0000"/>
                </a:solidFill>
                <a:ea typeface="+mj-lt"/>
                <a:cs typeface="+mj-lt"/>
              </a:rPr>
              <a:t>Observe...</a:t>
            </a:r>
            <a:endParaRPr lang="pt-BR">
              <a:ea typeface="+mj-lt"/>
              <a:cs typeface="+mj-lt"/>
            </a:endParaRPr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720CBC-D97F-9611-3906-C629C7619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850" y="1322418"/>
            <a:ext cx="8488301" cy="5343375"/>
          </a:xfrm>
        </p:spPr>
      </p:pic>
    </p:spTree>
    <p:extLst>
      <p:ext uri="{BB962C8B-B14F-4D97-AF65-F5344CB8AC3E}">
        <p14:creationId xmlns:p14="http://schemas.microsoft.com/office/powerpoint/2010/main" val="3992171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5D762-30BE-C195-FAAB-F434220F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FF0000"/>
                </a:solidFill>
                <a:ea typeface="+mj-lt"/>
                <a:cs typeface="+mj-lt"/>
              </a:rPr>
              <a:t>Observe...</a:t>
            </a:r>
            <a:endParaRPr lang="pt-BR">
              <a:ea typeface="+mj-lt"/>
              <a:cs typeface="+mj-lt"/>
            </a:endParaRPr>
          </a:p>
        </p:txBody>
      </p:sp>
      <p:pic>
        <p:nvPicPr>
          <p:cNvPr id="4" name="Imagem 4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55280D33-6F22-B4A6-A7BB-D886E275C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725" y="1408681"/>
            <a:ext cx="8936927" cy="5127716"/>
          </a:xfrm>
        </p:spPr>
      </p:pic>
    </p:spTree>
    <p:extLst>
      <p:ext uri="{BB962C8B-B14F-4D97-AF65-F5344CB8AC3E}">
        <p14:creationId xmlns:p14="http://schemas.microsoft.com/office/powerpoint/2010/main" val="3720304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2341F-3AC8-D737-4478-BC206726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FF0000"/>
                </a:solidFill>
                <a:ea typeface="+mj-lt"/>
                <a:cs typeface="+mj-lt"/>
              </a:rPr>
              <a:t>Observe...</a:t>
            </a:r>
            <a:endParaRPr lang="pt-BR">
              <a:ea typeface="+mj-lt"/>
              <a:cs typeface="+mj-lt"/>
            </a:endParaRPr>
          </a:p>
        </p:txBody>
      </p:sp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D35B526-B7FB-1129-1425-53098C3FC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367" y="1394304"/>
            <a:ext cx="8524891" cy="5257110"/>
          </a:xfrm>
        </p:spPr>
      </p:pic>
    </p:spTree>
    <p:extLst>
      <p:ext uri="{BB962C8B-B14F-4D97-AF65-F5344CB8AC3E}">
        <p14:creationId xmlns:p14="http://schemas.microsoft.com/office/powerpoint/2010/main" val="2078146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A9FB3-30D5-D6F4-5D3F-3AD6E443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rgbClr val="FF0000"/>
                </a:solidFill>
                <a:ea typeface="+mj-lt"/>
                <a:cs typeface="+mj-lt"/>
              </a:rPr>
              <a:t>Observe...</a:t>
            </a:r>
            <a:endParaRPr lang="pt-BR">
              <a:ea typeface="+mj-lt"/>
              <a:cs typeface="+mj-lt"/>
            </a:endParaRPr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55593D8-F3DF-2F31-69F2-D570C5513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160" y="1509324"/>
            <a:ext cx="7758059" cy="5156469"/>
          </a:xfrm>
        </p:spPr>
      </p:pic>
    </p:spTree>
    <p:extLst>
      <p:ext uri="{BB962C8B-B14F-4D97-AF65-F5344CB8AC3E}">
        <p14:creationId xmlns:p14="http://schemas.microsoft.com/office/powerpoint/2010/main" val="236521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0C04B-F377-62D3-652C-B42033C5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MOTIVOS PARA DIVERSIDADE DE LINGUAGENS: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7B4F78-3655-2719-15EB-73F904944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1. DOMÍNIOS DE PROGRAMAÇÃO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19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BA608-34B3-901B-40D6-169E5E93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Domínios de Programação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2FE9BF-CAD8-9FB9-B0FF-0862E51E5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45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Grandes Categorias de Software</a:t>
            </a:r>
          </a:p>
          <a:p>
            <a:pPr lvl="1"/>
            <a:r>
              <a:rPr lang="pt-BR" dirty="0">
                <a:ea typeface="+mn-lt"/>
                <a:cs typeface="+mn-lt"/>
              </a:rPr>
              <a:t>Suas características: influenciam as linguagens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EA3FDF4-F01C-7F4F-EFEC-2A610448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11" y="2568845"/>
            <a:ext cx="7200180" cy="40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7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ea typeface="+mj-lt"/>
                <a:cs typeface="+mj-lt"/>
              </a:rPr>
              <a:t>APLICAÇÕES, CRITÉRIOS E</a:t>
            </a:r>
            <a:endParaRPr lang="pt-BR"/>
          </a:p>
          <a:p>
            <a:r>
              <a:rPr lang="de-DE">
                <a:ea typeface="+mj-lt"/>
                <a:cs typeface="+mj-lt"/>
              </a:rPr>
              <a:t>CATEGORIAS DE LINGUAGENS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B32A4-5C57-4EA4-F8C3-904BC3C2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Domínios de Programação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9D2552-83B1-8C92-C441-E19CC7C46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Aplicações científicas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Primeiro tipo de aplicações (ALGOL60, FORTRAN, C)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Focada em cálculos e eficiência computacional</a:t>
            </a:r>
            <a:endParaRPr lang="pt-BR" dirty="0">
              <a:cs typeface="Calibri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8B5029D-190F-7DF8-1E0C-3EFF1F771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3" y="3207551"/>
            <a:ext cx="8637916" cy="32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31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BD71C-5105-B5FA-E3A1-EC2DA172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Domínios de Programação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911A9-6D1B-CC1B-1173-298B4E13C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Aplicações comerciais/empresariais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Após 1ª guerra: bancos, empresas... (COBOL, Java, C#)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Foco em cálculos decimais, geração de relatórios.</a:t>
            </a:r>
            <a:endParaRPr lang="pt-BR" dirty="0">
              <a:cs typeface="Calibri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6D7DD891-D994-09A4-98A1-913AC475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30" y="3149305"/>
            <a:ext cx="7890294" cy="35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1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0F43C-D1DC-9131-999D-62713320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Domínios de Programação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41183A-AF0C-4F7E-C90C-D1DFA8D36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Aplicações de IA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Inferências e deduções (Prolog, </a:t>
            </a:r>
            <a:r>
              <a:rPr lang="pt-BR" dirty="0" err="1">
                <a:ea typeface="+mn-lt"/>
                <a:cs typeface="+mn-lt"/>
              </a:rPr>
              <a:t>Lisp</a:t>
            </a:r>
            <a:r>
              <a:rPr lang="pt-BR" dirty="0">
                <a:ea typeface="+mn-lt"/>
                <a:cs typeface="+mn-lt"/>
              </a:rPr>
              <a:t>, C, Python)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Computação simbólica e associações.</a:t>
            </a:r>
            <a:endParaRPr lang="pt-BR" dirty="0">
              <a:cs typeface="Calibri"/>
            </a:endParaRPr>
          </a:p>
        </p:txBody>
      </p:sp>
      <p:pic>
        <p:nvPicPr>
          <p:cNvPr id="4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D3C1231-7FBA-CBB9-F2C8-B83A095D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93" y="3113909"/>
            <a:ext cx="8335992" cy="36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5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DA591-AE36-F30E-92A8-BDFF36FF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Domínios de Programação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AC3964-1E92-91D5-20AB-8494001B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Sistemas Básicos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Lidar diretamente como hardware (C, Assembly)</a:t>
            </a:r>
            <a:endParaRPr lang="pt-BR" dirty="0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Foco em eficiência e baixo consumo de recursos.</a:t>
            </a:r>
            <a:endParaRPr lang="pt-BR" dirty="0">
              <a:cs typeface="Calibri"/>
            </a:endParaRPr>
          </a:p>
        </p:txBody>
      </p:sp>
      <p:pic>
        <p:nvPicPr>
          <p:cNvPr id="4" name="Imagem 4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E9B5885F-F47F-E6C9-847F-A9A890BA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79" y="3111684"/>
            <a:ext cx="8192219" cy="35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7516C-555B-BF18-AFDF-C39063BD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Domínios de Programação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3AED7-0B68-D55C-EA2E-5159738D9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Aplicações para Web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Acesso universal (</a:t>
            </a:r>
            <a:r>
              <a:rPr lang="pt-BR" dirty="0" err="1">
                <a:ea typeface="+mn-lt"/>
                <a:cs typeface="+mn-lt"/>
              </a:rPr>
              <a:t>JavaScript</a:t>
            </a:r>
            <a:r>
              <a:rPr lang="pt-BR" dirty="0">
                <a:ea typeface="+mn-lt"/>
                <a:cs typeface="+mn-lt"/>
              </a:rPr>
              <a:t>, Java)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Foco em difusão de conteúdo dinâmico.</a:t>
            </a:r>
            <a:endParaRPr lang="pt-BR" dirty="0">
              <a:cs typeface="Calibri"/>
            </a:endParaRPr>
          </a:p>
        </p:txBody>
      </p:sp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99ED27E-3312-B397-EE4A-528E6CB5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85" y="3137827"/>
            <a:ext cx="7818407" cy="34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88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452BF-6F30-CA78-5CB2-FB7E316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Domínios de Programação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F82928-A444-83D0-42A4-1374AA89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Outros... Engenharia, jogos etc...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Combinação complexa de requisitos (C, Java, Python)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Linguagens de “propósito geral”</a:t>
            </a:r>
            <a:endParaRPr lang="pt-BR">
              <a:cs typeface="Calibri"/>
            </a:endParaRPr>
          </a:p>
        </p:txBody>
      </p:sp>
      <p:pic>
        <p:nvPicPr>
          <p:cNvPr id="4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8B47FD8-46A0-F861-D89B-D4911447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67" y="3285581"/>
            <a:ext cx="7415841" cy="34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4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E4648-62E8-A4F0-F352-3AEF4445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Arquitetura de Computadores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82C39F-C235-7727-57D9-AD6399833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Lógica da máquina → lógica da linguagem</a:t>
            </a:r>
            <a:endParaRPr lang="pt-BR" dirty="0">
              <a:cs typeface="Calibri" panose="020F0502020204030204"/>
            </a:endParaRPr>
          </a:p>
          <a:p>
            <a:r>
              <a:rPr lang="pt-BR" dirty="0">
                <a:ea typeface="+mn-lt"/>
                <a:cs typeface="+mn-lt"/>
              </a:rPr>
              <a:t>Arquitetura de von Neumann</a:t>
            </a:r>
            <a:endParaRPr lang="pt-BR" dirty="0">
              <a:cs typeface="Calibri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2B56623D-E145-56F9-4FBF-3B5D64A9B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31" y="2724158"/>
            <a:ext cx="7875916" cy="39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C9EDA-9A2A-B973-E579-BEB70001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Arquitetura de Computadores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6FE721-1353-F49A-3B83-762BC061A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Arquitetura de von Neumann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Programas ficam na memória, como os dados</a:t>
            </a:r>
          </a:p>
          <a:p>
            <a:pPr lvl="1"/>
            <a:r>
              <a:rPr lang="pt-BR" dirty="0">
                <a:ea typeface="+mn-lt"/>
                <a:cs typeface="+mn-lt"/>
              </a:rPr>
              <a:t>Procedimentos sequenciais para cálculo</a:t>
            </a:r>
            <a:endParaRPr lang="pt-BR" dirty="0"/>
          </a:p>
          <a:p>
            <a:pPr lvl="1"/>
            <a:r>
              <a:rPr lang="pt-BR" dirty="0">
                <a:ea typeface="+mn-lt"/>
                <a:cs typeface="+mn-lt"/>
              </a:rPr>
              <a:t>Armazenamento de resultados na memória.</a:t>
            </a:r>
            <a:endParaRPr lang="pt-BR" dirty="0"/>
          </a:p>
          <a:p>
            <a:pPr lvl="1"/>
            <a:endParaRPr lang="pt-BR" dirty="0">
              <a:ea typeface="+mn-lt"/>
              <a:cs typeface="+mn-lt"/>
            </a:endParaRPr>
          </a:p>
          <a:p>
            <a:pPr marL="228600" lvl="1"/>
            <a:r>
              <a:rPr lang="pt-BR" dirty="0">
                <a:ea typeface="+mn-lt"/>
                <a:cs typeface="+mn-lt"/>
              </a:rPr>
              <a:t>Programas x Dados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Executar x Armazenar/Recuperar</a:t>
            </a:r>
            <a:endParaRPr lang="pt-BR" dirty="0"/>
          </a:p>
          <a:p>
            <a:pPr lvl="1"/>
            <a:endParaRPr lang="pt-BR" dirty="0">
              <a:ea typeface="+mn-lt"/>
              <a:cs typeface="+mn-lt"/>
            </a:endParaRPr>
          </a:p>
          <a:p>
            <a:pPr lvl="1"/>
            <a:endParaRPr lang="pt-BR" dirty="0">
              <a:ea typeface="+mn-lt"/>
              <a:cs typeface="+mn-lt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BBEDD658-DAF4-AD07-000D-7FB0552D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2" y="5165671"/>
            <a:ext cx="10291313" cy="14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9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71D8C-20DD-D3AA-9E81-915E5EA89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MOTIVOS PARA DIVERSIDADE DE LINGUAGENS: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49F29D-F2A9-394F-CC7B-1277850C1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3. METODOLOGIAS DE PROJETO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4997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A03B0-0AA9-8498-DD45-60A22022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Software: Resolver um Problema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CC400F-8B6A-BC89-E39F-3D4A7B61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Problemas Complexos x Custo x Tempo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“Sentar e programar” → Projetar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Análise e Projeto.</a:t>
            </a:r>
            <a:endParaRPr lang="pt-BR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Como implementar um sistema?</a:t>
            </a:r>
            <a:endParaRPr lang="pt-BR" dirty="0"/>
          </a:p>
          <a:p>
            <a:pPr lvl="1"/>
            <a:r>
              <a:rPr lang="pt-BR" dirty="0">
                <a:ea typeface="+mn-lt"/>
                <a:cs typeface="+mn-lt"/>
              </a:rPr>
              <a:t>Compreender o domínio do problema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Propor modelo simplificado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Propor modelo detalhado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Implementar</a:t>
            </a:r>
            <a:endParaRPr lang="pt-BR" dirty="0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Testar</a:t>
            </a:r>
            <a:endParaRPr lang="pt-BR" dirty="0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Implantar.</a:t>
            </a:r>
            <a:endParaRPr lang="pt-BR" dirty="0">
              <a:cs typeface="Calibri"/>
            </a:endParaRPr>
          </a:p>
        </p:txBody>
      </p:sp>
      <p:pic>
        <p:nvPicPr>
          <p:cNvPr id="4" name="Imagem 4" descr="Desenho de um monstro com texto preto sobre fundo branco&#10;&#10;Descrição gerada automaticamente">
            <a:extLst>
              <a:ext uri="{FF2B5EF4-FFF2-40B4-BE49-F238E27FC236}">
                <a16:creationId xmlns:a16="http://schemas.microsoft.com/office/drawing/2014/main" id="{E5D169EC-ADF9-CD1E-45E3-2B1461ADA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136" y="4438414"/>
            <a:ext cx="4410973" cy="20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C62AC-0248-C390-33D3-BB4BD665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Compreendendo o problema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98665E-362C-C4D2-277E-8A972C30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Missão: desenvolver aplicativo simples para Android</a:t>
            </a:r>
          </a:p>
          <a:p>
            <a:pPr lvl="1"/>
            <a:r>
              <a:rPr lang="pt-BR">
                <a:ea typeface="+mn-lt"/>
                <a:cs typeface="+mn-lt"/>
              </a:rPr>
              <a:t>Três telas, trocadas com deslizamento lateral</a:t>
            </a:r>
          </a:p>
          <a:p>
            <a:pPr lvl="1"/>
            <a:endParaRPr lang="pt-BR">
              <a:ea typeface="+mn-lt"/>
              <a:cs typeface="+mn-lt"/>
            </a:endParaRPr>
          </a:p>
          <a:p>
            <a:pPr lvl="1"/>
            <a:endParaRPr lang="pt-BR">
              <a:ea typeface="+mn-lt"/>
              <a:cs typeface="+mn-lt"/>
            </a:endParaRPr>
          </a:p>
          <a:p>
            <a:pPr lvl="1"/>
            <a:endParaRPr lang="pt-BR">
              <a:ea typeface="+mn-lt"/>
              <a:cs typeface="+mn-lt"/>
            </a:endParaRPr>
          </a:p>
          <a:p>
            <a:pPr lvl="1"/>
            <a:endParaRPr lang="pt-BR">
              <a:ea typeface="+mn-lt"/>
              <a:cs typeface="+mn-lt"/>
            </a:endParaRPr>
          </a:p>
          <a:p>
            <a:pPr lvl="1"/>
            <a:endParaRPr lang="pt-BR">
              <a:ea typeface="+mn-lt"/>
              <a:cs typeface="+mn-lt"/>
            </a:endParaRPr>
          </a:p>
          <a:p>
            <a:pPr lvl="1"/>
            <a:endParaRPr lang="pt-BR">
              <a:ea typeface="+mn-lt"/>
              <a:cs typeface="+mn-lt"/>
            </a:endParaRPr>
          </a:p>
          <a:p>
            <a:pPr lvl="1"/>
            <a:endParaRPr lang="pt-BR">
              <a:ea typeface="+mn-lt"/>
              <a:cs typeface="+mn-lt"/>
            </a:endParaRPr>
          </a:p>
          <a:p>
            <a:pPr lvl="1"/>
            <a:endParaRPr lang="pt-BR">
              <a:ea typeface="+mn-lt"/>
              <a:cs typeface="+mn-lt"/>
            </a:endParaRPr>
          </a:p>
          <a:p>
            <a:pPr lvl="1"/>
            <a:r>
              <a:rPr lang="pt-BR">
                <a:ea typeface="+mn-lt"/>
                <a:cs typeface="+mn-lt"/>
              </a:rPr>
              <a:t>Não tem elementos 3D, não faz cálculos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>
                <a:ea typeface="+mn-lt"/>
                <a:cs typeface="+mn-lt"/>
              </a:rPr>
              <a:t>Não tem cadastro ou interações complexas</a:t>
            </a:r>
            <a:endParaRPr lang="pt-BR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24C82EE-E3CD-A3AB-8448-3AACE3F6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722" y="2687932"/>
            <a:ext cx="4942935" cy="30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4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89585-0B2F-7F7B-D54A-3F41B4FF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Análise de Sistemas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12E90-3805-350B-9E82-78B54CD07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6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>
                <a:ea typeface="+mn-lt"/>
                <a:cs typeface="+mn-lt"/>
              </a:rPr>
              <a:t>LM &amp; ASM: Fluxogramas</a:t>
            </a:r>
          </a:p>
          <a:p>
            <a:r>
              <a:rPr lang="pt-BR" dirty="0">
                <a:ea typeface="+mn-lt"/>
                <a:cs typeface="+mn-lt"/>
              </a:rPr>
              <a:t>Análise Estruturada Usuário</a:t>
            </a:r>
          </a:p>
          <a:p>
            <a:pPr lvl="1"/>
            <a:r>
              <a:rPr lang="pt-BR" dirty="0">
                <a:ea typeface="+mn-lt"/>
                <a:cs typeface="+mn-lt"/>
              </a:rPr>
              <a:t>Fluxo de Dados (DFD)</a:t>
            </a:r>
          </a:p>
          <a:p>
            <a:pPr lvl="1"/>
            <a:r>
              <a:rPr lang="pt-BR" dirty="0">
                <a:ea typeface="+mn-lt"/>
                <a:cs typeface="+mn-lt"/>
              </a:rPr>
              <a:t>Decomposição Funcional</a:t>
            </a:r>
          </a:p>
          <a:p>
            <a:r>
              <a:rPr lang="pt-BR" dirty="0">
                <a:ea typeface="+mn-lt"/>
                <a:cs typeface="+mn-lt"/>
              </a:rPr>
              <a:t>Análise Orientada a Objetos</a:t>
            </a: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  <a:p>
            <a:r>
              <a:rPr lang="pt-BR" dirty="0">
                <a:ea typeface="+mn-lt"/>
                <a:cs typeface="+mn-lt"/>
              </a:rPr>
              <a:t>O que muda menos ao longo do tempo??</a:t>
            </a:r>
            <a:endParaRPr lang="pt-BR" dirty="0"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1367F0E-2CF6-61DD-6847-F2DAAE69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44" y="3818879"/>
            <a:ext cx="5930060" cy="2010905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0A55605B-249B-8161-2A45-FA1FFC0D9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40" y="875581"/>
            <a:ext cx="5388633" cy="26415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B01C1EE-C310-7D5A-5A4B-30E25AD90E3B}"/>
              </a:ext>
            </a:extLst>
          </p:cNvPr>
          <p:cNvSpPr/>
          <p:nvPr/>
        </p:nvSpPr>
        <p:spPr>
          <a:xfrm>
            <a:off x="5854860" y="1099594"/>
            <a:ext cx="761999" cy="42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B377C88-2900-AD79-6E17-04EAA9A246F5}"/>
              </a:ext>
            </a:extLst>
          </p:cNvPr>
          <p:cNvSpPr/>
          <p:nvPr/>
        </p:nvSpPr>
        <p:spPr>
          <a:xfrm>
            <a:off x="5854859" y="3125163"/>
            <a:ext cx="761999" cy="424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40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28769-180A-BA8F-DC0B-7904BE6F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CATEGORIAS DE LINGUAGENS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03FB5B-FD8C-81A8-2C96-368181336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4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99E60-D554-0D32-2A6B-EC7A8EA8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O que é um Paradigma?</a:t>
            </a:r>
            <a:endParaRPr lang="pt-BR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CCCC96B-9638-499C-08F8-AA9DCE55E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684" y="1710606"/>
            <a:ext cx="7274631" cy="4351338"/>
          </a:xfrm>
        </p:spPr>
      </p:pic>
    </p:spTree>
    <p:extLst>
      <p:ext uri="{BB962C8B-B14F-4D97-AF65-F5344CB8AC3E}">
        <p14:creationId xmlns:p14="http://schemas.microsoft.com/office/powerpoint/2010/main" val="276454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0909A-71FA-5108-8AAF-0FFB90EF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O que é um Paradigma?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E7F1C3-E002-578F-EA90-F50B853BB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Forma de interpretar e pensar o mundo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Como interpretar problemas complexos....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Como imaginar uma solução.</a:t>
            </a:r>
            <a:endParaRPr lang="pt-BR" dirty="0"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D230804D-D7F5-715D-7DCD-EF7D8CDC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85" y="3132017"/>
            <a:ext cx="7804030" cy="35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9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ABA1A-DC6C-8A28-6235-C89BCA1A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Paradigmas de Linguagem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F39A5E-C28B-6E3D-FC1F-CE1F42D41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Linguagens Imperativas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Influência: arquitetura de von Neumann</a:t>
            </a:r>
            <a:endParaRPr lang="pt-BR" dirty="0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Variáveis e procedimentos</a:t>
            </a:r>
            <a:endParaRPr lang="pt-BR" dirty="0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Linguagens imperativas podem ser</a:t>
            </a:r>
            <a:endParaRPr lang="pt-BR" dirty="0"/>
          </a:p>
          <a:p>
            <a:pPr lvl="1"/>
            <a:r>
              <a:rPr lang="pt-BR" dirty="0">
                <a:ea typeface="+mn-lt"/>
                <a:cs typeface="+mn-lt"/>
              </a:rPr>
              <a:t>Estruturadas/Procedurais</a:t>
            </a:r>
            <a:endParaRPr lang="pt-BR" dirty="0">
              <a:cs typeface="Calibri" panose="020F0502020204030204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Influência: análise estruturada</a:t>
            </a:r>
            <a:endParaRPr lang="pt-BR"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Ex.: COBOL, FORTRAN, C, Pascal...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Orientada a Objetos</a:t>
            </a:r>
            <a:endParaRPr lang="pt-BR" dirty="0"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Influência: an. orientada a objetos</a:t>
            </a:r>
            <a:endParaRPr lang="pt-BR"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Ex.: </a:t>
            </a:r>
            <a:r>
              <a:rPr lang="pt-BR" dirty="0" err="1">
                <a:ea typeface="+mn-lt"/>
                <a:cs typeface="+mn-lt"/>
              </a:rPr>
              <a:t>Smalltalk</a:t>
            </a:r>
            <a:r>
              <a:rPr lang="pt-BR" dirty="0">
                <a:ea typeface="+mn-lt"/>
                <a:cs typeface="+mn-lt"/>
              </a:rPr>
              <a:t>, C++, Python, Java, C#</a:t>
            </a:r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638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EDBE4-41F9-35BE-741F-0A1EA433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Paradigmas de Linguagem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1240EB-BCEA-4651-9181-7C891B861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Linguagens Declarativas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Em oposição às imperativas</a:t>
            </a:r>
            <a:endParaRPr lang="pt-BR" dirty="0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Abstraem a ideia de variável e/ou sequência</a:t>
            </a:r>
            <a:endParaRPr lang="pt-BR" dirty="0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Linguagens declarativas podem ser:</a:t>
            </a:r>
            <a:endParaRPr lang="pt-BR" dirty="0"/>
          </a:p>
          <a:p>
            <a:pPr lvl="1"/>
            <a:r>
              <a:rPr lang="pt-BR" dirty="0">
                <a:ea typeface="+mn-lt"/>
                <a:cs typeface="+mn-lt"/>
              </a:rPr>
              <a:t>Funcionais</a:t>
            </a:r>
            <a:endParaRPr lang="pt-BR" dirty="0"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Influência: funções matemáticas</a:t>
            </a:r>
            <a:endParaRPr lang="pt-BR"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Ex.: </a:t>
            </a:r>
            <a:r>
              <a:rPr lang="pt-BR" dirty="0" err="1">
                <a:ea typeface="+mn-lt"/>
                <a:cs typeface="+mn-lt"/>
              </a:rPr>
              <a:t>Haskell</a:t>
            </a:r>
            <a:r>
              <a:rPr lang="pt-BR" dirty="0">
                <a:ea typeface="+mn-lt"/>
                <a:cs typeface="+mn-lt"/>
              </a:rPr>
              <a:t>, </a:t>
            </a:r>
            <a:r>
              <a:rPr lang="pt-BR" dirty="0" err="1">
                <a:ea typeface="+mn-lt"/>
                <a:cs typeface="+mn-lt"/>
              </a:rPr>
              <a:t>Erlang</a:t>
            </a:r>
            <a:r>
              <a:rPr lang="pt-BR" dirty="0">
                <a:ea typeface="+mn-lt"/>
                <a:cs typeface="+mn-lt"/>
              </a:rPr>
              <a:t>, R, XSLT</a:t>
            </a:r>
            <a:endParaRPr lang="pt-BR"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Lógicas</a:t>
            </a:r>
            <a:endParaRPr lang="pt-BR" dirty="0"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Influência: lógica matemática</a:t>
            </a:r>
            <a:endParaRPr lang="pt-BR"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Ex.: Prolog, LISP</a:t>
            </a:r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602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C7220-54CF-3354-5517-E9EAF2C6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Paradigmas de Linguagem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921F08-1255-7F61-2668-7BAEF5D1C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Na prática...</a:t>
            </a:r>
            <a:endParaRPr lang="pt-BR" dirty="0"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Muitas linguagens são </a:t>
            </a:r>
            <a:r>
              <a:rPr lang="pt-BR" dirty="0" err="1">
                <a:ea typeface="+mn-lt"/>
                <a:cs typeface="+mn-lt"/>
              </a:rPr>
              <a:t>multiparadigma</a:t>
            </a:r>
            <a:endParaRPr lang="pt-BR">
              <a:cs typeface="Calibri"/>
            </a:endParaRP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7467E150-DA91-FFB9-2CAF-82BBDAD25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48279"/>
            <a:ext cx="6006860" cy="369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73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E6B44-2116-01A4-5921-D74FB9A2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Exemplo: Imperativa Estruturada</a:t>
            </a:r>
            <a:endParaRPr lang="pt-BR" dirty="0"/>
          </a:p>
        </p:txBody>
      </p:sp>
      <p:pic>
        <p:nvPicPr>
          <p:cNvPr id="5" name="Imagem 5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2452961D-F42E-5F2C-172B-C2B5AF6C4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510" y="1509323"/>
            <a:ext cx="5740979" cy="5113338"/>
          </a:xfrm>
        </p:spPr>
      </p:pic>
    </p:spTree>
    <p:extLst>
      <p:ext uri="{BB962C8B-B14F-4D97-AF65-F5344CB8AC3E}">
        <p14:creationId xmlns:p14="http://schemas.microsoft.com/office/powerpoint/2010/main" val="441932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72C7B-29D3-A62E-5677-5E16B76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Exemplo: Imperativa O.O.</a:t>
            </a:r>
            <a:endParaRPr lang="pt-BR" dirty="0"/>
          </a:p>
        </p:txBody>
      </p:sp>
      <p:pic>
        <p:nvPicPr>
          <p:cNvPr id="4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2562B9F5-092A-B706-ADFC-E927ABD3C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663" y="1437436"/>
            <a:ext cx="7166673" cy="5228357"/>
          </a:xfrm>
        </p:spPr>
      </p:pic>
    </p:spTree>
    <p:extLst>
      <p:ext uri="{BB962C8B-B14F-4D97-AF65-F5344CB8AC3E}">
        <p14:creationId xmlns:p14="http://schemas.microsoft.com/office/powerpoint/2010/main" val="946488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31433-0FD2-8A1C-43B5-516BF97B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Exemplo: Imperativa O.O.</a:t>
            </a:r>
            <a:endParaRPr lang="pt-BR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5E185379-F5A0-977E-BC2C-5A9C9E474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65" y="1595587"/>
            <a:ext cx="7243469" cy="5027073"/>
          </a:xfrm>
        </p:spPr>
      </p:pic>
    </p:spTree>
    <p:extLst>
      <p:ext uri="{BB962C8B-B14F-4D97-AF65-F5344CB8AC3E}">
        <p14:creationId xmlns:p14="http://schemas.microsoft.com/office/powerpoint/2010/main" val="281432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42F03-D26A-3BF4-14C9-745D793D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Compreendendo o problema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4C53E-C3BD-35D8-0719-6285B650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Missão: desenvolver aplicativo simples para Android</a:t>
            </a:r>
          </a:p>
          <a:p>
            <a:pPr lvl="1"/>
            <a:r>
              <a:rPr lang="pt-BR">
                <a:ea typeface="+mn-lt"/>
                <a:cs typeface="+mn-lt"/>
              </a:rPr>
              <a:t>Três telas, trocadas com deslizamento lateral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>
                <a:ea typeface="+mn-lt"/>
                <a:cs typeface="+mn-lt"/>
              </a:rPr>
              <a:t>Não tem elementos 3D, não faz cálculos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>
                <a:ea typeface="+mn-lt"/>
                <a:cs typeface="+mn-lt"/>
              </a:rPr>
              <a:t>Não tem cadastro ou interações complexas</a:t>
            </a:r>
            <a:endParaRPr lang="pt-BR">
              <a:ea typeface="Calibri"/>
              <a:cs typeface="Calibri"/>
            </a:endParaRP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06C6ACB-6471-AB70-B3AF-71626426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722" y="3493064"/>
            <a:ext cx="4942935" cy="30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44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FA96C-16FB-457B-E33E-0B0AF6B9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Exemplo: Declarativa Funcional</a:t>
            </a:r>
            <a:endParaRPr lang="pt-BR" dirty="0"/>
          </a:p>
        </p:txBody>
      </p:sp>
      <p:pic>
        <p:nvPicPr>
          <p:cNvPr id="4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FB9DE969-DC14-42EC-6A3A-9F7F03AC3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532" y="1696229"/>
            <a:ext cx="8752935" cy="4883300"/>
          </a:xfrm>
        </p:spPr>
      </p:pic>
    </p:spTree>
    <p:extLst>
      <p:ext uri="{BB962C8B-B14F-4D97-AF65-F5344CB8AC3E}">
        <p14:creationId xmlns:p14="http://schemas.microsoft.com/office/powerpoint/2010/main" val="4245885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DCEA6-B679-355F-1C21-4401D7D3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Exemplo: Declarativa Lógica</a:t>
            </a:r>
            <a:endParaRPr lang="pt-BR" dirty="0"/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D66DF117-4F03-5892-D78F-6AD1596BE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67" y="1696229"/>
            <a:ext cx="8252064" cy="4912054"/>
          </a:xfrm>
        </p:spPr>
      </p:pic>
    </p:spTree>
    <p:extLst>
      <p:ext uri="{BB962C8B-B14F-4D97-AF65-F5344CB8AC3E}">
        <p14:creationId xmlns:p14="http://schemas.microsoft.com/office/powerpoint/2010/main" val="906824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D5099-567B-5D52-8C90-ABF21F31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PARA ESCOLHA DE LINGUAGEM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06B377-781E-4DAE-4759-58520E1B6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906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C9214-3CC5-A3CC-A46D-62060205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803FF6-5E23-9F55-4AE8-856D65F9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Será que os critérios mudam com o tempo?</a:t>
            </a:r>
            <a:endParaRPr lang="pt-BR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C5739A5-DC30-0C51-10C8-3E36DAAA3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2527343"/>
            <a:ext cx="6581955" cy="38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7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722A7-3318-9CD5-62DC-6B9C8A13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D17EDC9-C9A2-1E15-57D7-67AF3AE7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961" y="1437437"/>
            <a:ext cx="8179700" cy="5199602"/>
          </a:xfrm>
        </p:spPr>
      </p:pic>
    </p:spTree>
    <p:extLst>
      <p:ext uri="{BB962C8B-B14F-4D97-AF65-F5344CB8AC3E}">
        <p14:creationId xmlns:p14="http://schemas.microsoft.com/office/powerpoint/2010/main" val="707517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C50C0-7D9E-240E-6494-F6355AA4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D19D38E7-7CD8-CA67-C4CF-DBB5234C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19" y="2824021"/>
            <a:ext cx="7099538" cy="382664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14EABA-BEE2-3941-540E-B55014A1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Em que podemos traduzir?</a:t>
            </a:r>
            <a:endParaRPr lang="pt-BR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Eficiência de desenvolvimento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Facilidade de manutenção</a:t>
            </a:r>
            <a:endParaRPr lang="pt-B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982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A5DAB-DE7C-A467-AA52-578137F0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173E4-403F-7E7E-E4CA-F167B7043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Critérios práticos</a:t>
            </a:r>
            <a:endParaRPr lang="pt-BR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Legibilidade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Facilidade de escrita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Confiabilidade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Custo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Portabilidade</a:t>
            </a:r>
            <a:endParaRPr lang="pt-BR">
              <a:ea typeface="Calibri"/>
              <a:cs typeface="Calibri"/>
            </a:endParaRPr>
          </a:p>
          <a:p>
            <a:pPr lvl="1"/>
            <a:endParaRPr lang="pt-BR" dirty="0">
              <a:ea typeface="+mn-lt"/>
              <a:cs typeface="+mn-lt"/>
            </a:endParaRPr>
          </a:p>
          <a:p>
            <a:r>
              <a:rPr lang="pt-BR" dirty="0">
                <a:ea typeface="+mn-lt"/>
                <a:cs typeface="+mn-lt"/>
              </a:rPr>
              <a:t>“Pesos” variam caso a caso!</a:t>
            </a:r>
            <a:endParaRPr lang="pt-BR" dirty="0"/>
          </a:p>
        </p:txBody>
      </p:sp>
      <p:pic>
        <p:nvPicPr>
          <p:cNvPr id="4" name="Imagem 4" descr="Uma imagem contendo pessoa, segurando, homem, telefone&#10;&#10;Descrição gerada automaticamente">
            <a:extLst>
              <a:ext uri="{FF2B5EF4-FFF2-40B4-BE49-F238E27FC236}">
                <a16:creationId xmlns:a16="http://schemas.microsoft.com/office/drawing/2014/main" id="{B25AB0BA-18C5-A52D-8119-4BC25476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344" y="1092148"/>
            <a:ext cx="4885426" cy="43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42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CD358-5EA2-ADFC-1537-E58C574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ADABCB-7C90-8981-34D3-981C52615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Legibilidade</a:t>
            </a:r>
          </a:p>
          <a:p>
            <a:pPr lvl="1"/>
            <a:r>
              <a:rPr lang="pt-BR" dirty="0">
                <a:ea typeface="+mn-lt"/>
                <a:cs typeface="+mn-lt"/>
              </a:rPr>
              <a:t>Facilidade de compreensão</a:t>
            </a:r>
          </a:p>
          <a:p>
            <a:pPr lvl="1"/>
            <a:r>
              <a:rPr lang="pt-BR" dirty="0">
                <a:ea typeface="+mn-lt"/>
                <a:cs typeface="+mn-lt"/>
              </a:rPr>
              <a:t>Simplicidade geral</a:t>
            </a:r>
          </a:p>
          <a:p>
            <a:pPr lvl="2"/>
            <a:r>
              <a:rPr lang="pt-BR" dirty="0">
                <a:ea typeface="+mn-lt"/>
                <a:cs typeface="+mn-lt"/>
              </a:rPr>
              <a:t>Muitas formas de fazer a mesma coisa pode prejudicar</a:t>
            </a:r>
          </a:p>
          <a:p>
            <a:pPr lvl="2"/>
            <a:endParaRPr lang="pt-BR" dirty="0">
              <a:ea typeface="+mn-lt"/>
              <a:cs typeface="+mn-lt"/>
            </a:endParaRPr>
          </a:p>
          <a:p>
            <a:pPr lvl="2"/>
            <a:endParaRPr lang="pt-BR" dirty="0">
              <a:ea typeface="+mn-lt"/>
              <a:cs typeface="+mn-lt"/>
            </a:endParaRPr>
          </a:p>
          <a:p>
            <a:pPr lvl="2"/>
            <a:endParaRPr lang="pt-BR" dirty="0">
              <a:ea typeface="+mn-lt"/>
              <a:cs typeface="+mn-lt"/>
            </a:endParaRPr>
          </a:p>
          <a:p>
            <a:r>
              <a:rPr lang="pt-BR" dirty="0">
                <a:ea typeface="+mn-lt"/>
                <a:cs typeface="+mn-lt"/>
              </a:rPr>
              <a:t>Ortogonalidade</a:t>
            </a:r>
          </a:p>
          <a:p>
            <a:pPr lvl="1"/>
            <a:r>
              <a:rPr lang="pt-BR" dirty="0">
                <a:ea typeface="+mn-lt"/>
                <a:cs typeface="+mn-lt"/>
              </a:rPr>
              <a:t>Poucas primitivas, muitas combinações é bom!</a:t>
            </a:r>
          </a:p>
        </p:txBody>
      </p:sp>
      <p:pic>
        <p:nvPicPr>
          <p:cNvPr id="4" name="Imagem 4" descr="Uma imagem contendo Quadrado&#10;&#10;Descrição gerada automaticamente">
            <a:extLst>
              <a:ext uri="{FF2B5EF4-FFF2-40B4-BE49-F238E27FC236}">
                <a16:creationId xmlns:a16="http://schemas.microsoft.com/office/drawing/2014/main" id="{7FCEDC68-3299-CED3-FDB0-21457D0A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95" y="5346954"/>
            <a:ext cx="6031792" cy="1142117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8B6D7E15-C850-19B7-5394-8D3AA295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23" y="3376190"/>
            <a:ext cx="4508339" cy="1156987"/>
          </a:xfrm>
          <a:prstGeom prst="rect">
            <a:avLst/>
          </a:prstGeom>
        </p:spPr>
      </p:pic>
      <p:pic>
        <p:nvPicPr>
          <p:cNvPr id="6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87E5B7F-7B26-D5F9-2563-FCC397BB1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830" y="935973"/>
            <a:ext cx="4334718" cy="178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56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ECB8C-9B7E-7888-CE5C-24AE9F8E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70739-CE32-2F7B-CC95-5F212DFA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2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Legibilidade</a:t>
            </a:r>
          </a:p>
          <a:p>
            <a:pPr lvl="1"/>
            <a:r>
              <a:rPr lang="pt-BR" dirty="0">
                <a:ea typeface="+mn-lt"/>
                <a:cs typeface="+mn-lt"/>
              </a:rPr>
              <a:t>Tipos de dados</a:t>
            </a:r>
          </a:p>
          <a:p>
            <a:pPr lvl="2"/>
            <a:r>
              <a:rPr lang="pt-BR" dirty="0">
                <a:ea typeface="+mn-lt"/>
                <a:cs typeface="+mn-lt"/>
              </a:rPr>
              <a:t>Adequação torna a leitura mais clara</a:t>
            </a:r>
          </a:p>
          <a:p>
            <a:pPr lvl="1"/>
            <a:r>
              <a:rPr lang="pt-BR" dirty="0">
                <a:ea typeface="+mn-lt"/>
                <a:cs typeface="+mn-lt"/>
              </a:rPr>
              <a:t>Projeto da sintaxe</a:t>
            </a:r>
          </a:p>
          <a:p>
            <a:pPr lvl="2"/>
            <a:r>
              <a:rPr lang="pt-BR" dirty="0">
                <a:ea typeface="+mn-lt"/>
                <a:cs typeface="+mn-lt"/>
              </a:rPr>
              <a:t>Palavras especiais... Símbolos...</a:t>
            </a:r>
          </a:p>
          <a:p>
            <a:endParaRPr lang="pt-BR" dirty="0">
              <a:ea typeface="Calibri"/>
              <a:cs typeface="Calibri"/>
            </a:endParaRPr>
          </a:p>
          <a:p>
            <a:endParaRPr lang="pt-BR" dirty="0">
              <a:ea typeface="Calibri"/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Palavras especiais... Símbolos...</a:t>
            </a:r>
            <a:endParaRPr lang="pt-BR" dirty="0">
              <a:ea typeface="Calibri"/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Significados mutantes são ruins</a:t>
            </a:r>
            <a:endParaRPr lang="pt-BR">
              <a:ea typeface="Calibri"/>
              <a:cs typeface="Calibri"/>
            </a:endParaRPr>
          </a:p>
          <a:p>
            <a:pPr lvl="3"/>
            <a:r>
              <a:rPr lang="pt-BR" dirty="0" err="1">
                <a:ea typeface="+mn-lt"/>
                <a:cs typeface="+mn-lt"/>
              </a:rPr>
              <a:t>static</a:t>
            </a:r>
            <a:r>
              <a:rPr lang="pt-BR" dirty="0">
                <a:ea typeface="+mn-lt"/>
                <a:cs typeface="+mn-lt"/>
              </a:rPr>
              <a:t> em C/C++</a:t>
            </a:r>
            <a:endParaRPr lang="pt-BR">
              <a:ea typeface="Calibri"/>
              <a:cs typeface="Calibri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86F071CD-EF8D-492B-5C10-85B33BD9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8" y="3781909"/>
            <a:ext cx="5834331" cy="1450420"/>
          </a:xfrm>
          <a:prstGeom prst="rect">
            <a:avLst/>
          </a:prstGeom>
        </p:spPr>
      </p:pic>
      <p:pic>
        <p:nvPicPr>
          <p:cNvPr id="5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BCA87B-979B-FE8E-2EA7-CA815755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098" y="1096792"/>
            <a:ext cx="3016370" cy="23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53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B9955-DCA2-7E46-AD17-131CBC68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163C09-38CB-EC0F-BAA4-3E586C05F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Facilidade de Escrita</a:t>
            </a:r>
          </a:p>
          <a:p>
            <a:pPr lvl="1"/>
            <a:r>
              <a:rPr lang="pt-BR" dirty="0">
                <a:ea typeface="+mn-lt"/>
                <a:cs typeface="+mn-lt"/>
              </a:rPr>
              <a:t>Adequação de uma linguagem ao domínio</a:t>
            </a:r>
          </a:p>
          <a:p>
            <a:pPr lvl="1"/>
            <a:r>
              <a:rPr lang="pt-BR" dirty="0">
                <a:ea typeface="+mn-lt"/>
                <a:cs typeface="+mn-lt"/>
              </a:rPr>
              <a:t>Simplicidade e Ortogonalidade</a:t>
            </a:r>
          </a:p>
          <a:p>
            <a:pPr lvl="2"/>
            <a:r>
              <a:rPr lang="pt-BR" dirty="0">
                <a:ea typeface="+mn-lt"/>
                <a:cs typeface="+mn-lt"/>
              </a:rPr>
              <a:t>Possibilidade de ser mais sucinto</a:t>
            </a:r>
          </a:p>
          <a:p>
            <a:pPr lvl="1"/>
            <a:r>
              <a:rPr lang="pt-BR" dirty="0">
                <a:ea typeface="+mn-lt"/>
                <a:cs typeface="+mn-lt"/>
              </a:rPr>
              <a:t>Expressividade</a:t>
            </a:r>
          </a:p>
          <a:p>
            <a:pPr lvl="2"/>
            <a:r>
              <a:rPr lang="pt-BR" dirty="0">
                <a:ea typeface="+mn-lt"/>
                <a:cs typeface="+mn-lt"/>
              </a:rPr>
              <a:t>Várias maneiras de expressar as coisas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D574D64D-F8A3-5457-66A7-C3957FFE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4170498"/>
            <a:ext cx="7013275" cy="1406855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BECA6C90-FEC8-AB74-BEA5-8272A535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86" y="5785413"/>
            <a:ext cx="9649427" cy="7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56856-7C98-5E1B-4511-E036B9CC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Compreendendo o problema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88AC7B-62C4-75AC-6905-E45933D52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Missão: desenvolver aplicativo simples para Android</a:t>
            </a:r>
            <a:endParaRPr lang="pt-BR"/>
          </a:p>
        </p:txBody>
      </p:sp>
      <p:pic>
        <p:nvPicPr>
          <p:cNvPr id="4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BC0319B-C9B7-4FFF-8BFB-88F873E2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05" y="2404853"/>
            <a:ext cx="7588369" cy="41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54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0627F-2A8B-7594-3771-BDB2BD76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1261E2-CCD7-ACE1-9462-5B60740FA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Confiabilidade</a:t>
            </a:r>
          </a:p>
          <a:p>
            <a:pPr lvl="1"/>
            <a:r>
              <a:rPr lang="pt-BR" dirty="0">
                <a:ea typeface="+mn-lt"/>
                <a:cs typeface="+mn-lt"/>
              </a:rPr>
              <a:t>Comportamento conforme especificação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Legibilidade e facilidade de escrita</a:t>
            </a:r>
            <a:endParaRPr lang="pt-BR" dirty="0">
              <a:ea typeface="Calibri"/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Certamente evita erros!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Verificação de tipos</a:t>
            </a:r>
            <a:endParaRPr lang="pt-BR" dirty="0">
              <a:ea typeface="Calibri"/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Cadastrar cliente não cadastra um inteiro! (Java, C...)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Tratamento de exceções</a:t>
            </a:r>
            <a:endParaRPr lang="pt-BR" dirty="0">
              <a:ea typeface="Calibri"/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Obrigar a tratar situações de erro (Java, C++, C#, Python)</a:t>
            </a:r>
            <a:endParaRPr lang="pt-BR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Apelidos</a:t>
            </a:r>
            <a:endParaRPr lang="pt-BR">
              <a:ea typeface="Calibri"/>
              <a:cs typeface="Calibri"/>
            </a:endParaRPr>
          </a:p>
          <a:p>
            <a:pPr lvl="2"/>
            <a:r>
              <a:rPr lang="pt-BR" dirty="0">
                <a:ea typeface="+mn-lt"/>
                <a:cs typeface="+mn-lt"/>
              </a:rPr>
              <a:t>Perigo: vários nomes para mesmo valor na memória</a:t>
            </a:r>
            <a:endParaRPr lang="pt-B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7764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6D9EE-673F-F0F3-568D-8EB8364B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8B4490-7743-6DF6-6454-1237B7159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Custo</a:t>
            </a:r>
          </a:p>
          <a:p>
            <a:pPr lvl="1"/>
            <a:r>
              <a:rPr lang="pt-BR" dirty="0">
                <a:ea typeface="+mn-lt"/>
                <a:cs typeface="+mn-lt"/>
              </a:rPr>
              <a:t>Custo de treinamento (simplicidade, ortogonalidade)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Custo de escrita (facilidade de escrita)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Custo de compilação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Custo de execução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Custo de implementação (ambiente)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Custo da baixa confiabilidade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Custo de manutenção (legibilidade e facilidade de escrita).</a:t>
            </a:r>
            <a:endParaRPr lang="pt-BR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707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E0ADD-4179-7C0E-55C2-331BAB1D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Critérios de Avaliação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2B532B-A55A-C7CE-CBF8-5008900E6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Portabilidade</a:t>
            </a:r>
          </a:p>
          <a:p>
            <a:r>
              <a:rPr lang="pt-BR" dirty="0">
                <a:ea typeface="+mn-lt"/>
                <a:cs typeface="+mn-lt"/>
              </a:rPr>
              <a:t>Capacidade de transportar para outros sistemas</a:t>
            </a:r>
            <a:endParaRPr lang="pt-BR" dirty="0">
              <a:ea typeface="Calibri"/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Padronização da linguagem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72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62AF2-D019-8FCC-4FE3-7DB1D2D8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Compreendendo o problema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2FBDDA-686E-2CDD-CA14-163CDA427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Missão: desenvolver aplicativo simples para Android</a:t>
            </a:r>
            <a:endParaRPr lang="pt-BR"/>
          </a:p>
        </p:txBody>
      </p:sp>
      <p:pic>
        <p:nvPicPr>
          <p:cNvPr id="4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63A3D2EC-FECE-EE97-A1DA-87B09003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23" y="2423054"/>
            <a:ext cx="7372709" cy="422600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CCA0615-0D9F-49B6-8B82-C2AC40C31F3F}"/>
              </a:ext>
            </a:extLst>
          </p:cNvPr>
          <p:cNvSpPr/>
          <p:nvPr/>
        </p:nvSpPr>
        <p:spPr>
          <a:xfrm>
            <a:off x="7234176" y="3501341"/>
            <a:ext cx="3154101" cy="3202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79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72ED4-21BA-FAFE-47FA-25E8990E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Compreendendo o problema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CE3DCC-00A2-CAFC-C857-90A746CE1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Missão: desenvolver aplicativo simples para Android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9548872-363E-25FF-94AB-FD32F653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88" y="2502966"/>
            <a:ext cx="7171426" cy="40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7B5EE-589B-12DA-AD25-B194BE11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Compreendendo o problema</a:t>
            </a:r>
            <a:endParaRPr lang="pt-BR" dirty="0"/>
          </a:p>
        </p:txBody>
      </p:sp>
      <p:pic>
        <p:nvPicPr>
          <p:cNvPr id="4" name="Imagem 4" descr="Gráfico&#10;&#10;Descrição gerada automaticamente">
            <a:extLst>
              <a:ext uri="{FF2B5EF4-FFF2-40B4-BE49-F238E27FC236}">
                <a16:creationId xmlns:a16="http://schemas.microsoft.com/office/drawing/2014/main" id="{C65B927A-A6D8-42EF-D70B-D4260BCD5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834" y="1423059"/>
            <a:ext cx="8453955" cy="5213979"/>
          </a:xfrm>
        </p:spPr>
      </p:pic>
    </p:spTree>
    <p:extLst>
      <p:ext uri="{BB962C8B-B14F-4D97-AF65-F5344CB8AC3E}">
        <p14:creationId xmlns:p14="http://schemas.microsoft.com/office/powerpoint/2010/main" val="158433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Gráfico&#10;&#10;Descrição gerada automaticamente">
            <a:extLst>
              <a:ext uri="{FF2B5EF4-FFF2-40B4-BE49-F238E27FC236}">
                <a16:creationId xmlns:a16="http://schemas.microsoft.com/office/drawing/2014/main" id="{D33354D8-1EBE-E035-D8CD-946D2ECA0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479" y="344758"/>
            <a:ext cx="8445043" cy="6177262"/>
          </a:xfrm>
        </p:spPr>
      </p:pic>
    </p:spTree>
    <p:extLst>
      <p:ext uri="{BB962C8B-B14F-4D97-AF65-F5344CB8AC3E}">
        <p14:creationId xmlns:p14="http://schemas.microsoft.com/office/powerpoint/2010/main" val="5982719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Tema do Office</vt:lpstr>
      <vt:lpstr>Apresentação do PowerPoint</vt:lpstr>
      <vt:lpstr>APLICAÇÕES, CRITÉRIOS E CATEGORIAS DE LINGUAGENS</vt:lpstr>
      <vt:lpstr>Compreendendo o problema</vt:lpstr>
      <vt:lpstr>Compreendendo o problema</vt:lpstr>
      <vt:lpstr>Compreendendo o problema</vt:lpstr>
      <vt:lpstr>Compreendendo o problema</vt:lpstr>
      <vt:lpstr>Compreendendo o problema</vt:lpstr>
      <vt:lpstr>Compreendendo o problema</vt:lpstr>
      <vt:lpstr>Apresentação do PowerPoint</vt:lpstr>
      <vt:lpstr>Objetivos</vt:lpstr>
      <vt:lpstr>EVOLUÇÃO DAS LINGUAGENS:</vt:lpstr>
      <vt:lpstr>Linha do Tempo</vt:lpstr>
      <vt:lpstr>Observe...</vt:lpstr>
      <vt:lpstr>Observe...</vt:lpstr>
      <vt:lpstr>Observe...</vt:lpstr>
      <vt:lpstr>Observe...</vt:lpstr>
      <vt:lpstr>Observe...</vt:lpstr>
      <vt:lpstr>MOTIVOS PARA DIVERSIDADE DE LINGUAGENS:</vt:lpstr>
      <vt:lpstr>Domínios de Programação</vt:lpstr>
      <vt:lpstr>Domínios de Programação</vt:lpstr>
      <vt:lpstr>Domínios de Programação</vt:lpstr>
      <vt:lpstr>Domínios de Programação</vt:lpstr>
      <vt:lpstr>Domínios de Programação</vt:lpstr>
      <vt:lpstr>Domínios de Programação</vt:lpstr>
      <vt:lpstr>Domínios de Programação</vt:lpstr>
      <vt:lpstr>Arquitetura de Computadores</vt:lpstr>
      <vt:lpstr>Arquitetura de Computadores</vt:lpstr>
      <vt:lpstr>MOTIVOS PARA DIVERSIDADE DE LINGUAGENS:</vt:lpstr>
      <vt:lpstr>Software: Resolver um Problema</vt:lpstr>
      <vt:lpstr>Análise de Sistemas</vt:lpstr>
      <vt:lpstr>CATEGORIAS DE LINGUAGENS</vt:lpstr>
      <vt:lpstr>O que é um Paradigma?</vt:lpstr>
      <vt:lpstr>O que é um Paradigma?</vt:lpstr>
      <vt:lpstr>Paradigmas de Linguagem</vt:lpstr>
      <vt:lpstr>Paradigmas de Linguagem</vt:lpstr>
      <vt:lpstr>Paradigmas de Linguagem</vt:lpstr>
      <vt:lpstr>Exemplo: Imperativa Estruturada</vt:lpstr>
      <vt:lpstr>Exemplo: Imperativa O.O.</vt:lpstr>
      <vt:lpstr>Exemplo: Imperativa O.O.</vt:lpstr>
      <vt:lpstr>Exemplo: Declarativa Funcional</vt:lpstr>
      <vt:lpstr>Exemplo: Declarativa Lógica</vt:lpstr>
      <vt:lpstr>CRITÉRIOS PARA ESCOLHA DE LINGUAGEM</vt:lpstr>
      <vt:lpstr>Critérios de Avaliação</vt:lpstr>
      <vt:lpstr>Critérios de Avaliação</vt:lpstr>
      <vt:lpstr>Critérios de Avaliação</vt:lpstr>
      <vt:lpstr>Critérios de Avaliação</vt:lpstr>
      <vt:lpstr>Critérios de Avaliação</vt:lpstr>
      <vt:lpstr>Critérios de Avaliação</vt:lpstr>
      <vt:lpstr>Critérios de Avaliação</vt:lpstr>
      <vt:lpstr>Critérios de Avaliação</vt:lpstr>
      <vt:lpstr>Critérios de Avaliação</vt:lpstr>
      <vt:lpstr>Critérios de Avaliação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370</cp:revision>
  <dcterms:created xsi:type="dcterms:W3CDTF">2023-03-07T15:14:39Z</dcterms:created>
  <dcterms:modified xsi:type="dcterms:W3CDTF">2023-03-10T13:19:11Z</dcterms:modified>
</cp:coreProperties>
</file>